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 id="269"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June 11, 2020</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752023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June 11, 2020</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4119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June 11, 2020</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69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June 11, 2020</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22775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June 11, 2020</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23044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June 11, 2020</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2944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June 11, 2020</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2411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June 11, 2020</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0651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June 11, 2020</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52373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June 11, 2020</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5618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June 11, 2020</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536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June 11,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86430813"/>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23" r:id="rId4"/>
    <p:sldLayoutId id="2147483724" r:id="rId5"/>
    <p:sldLayoutId id="2147483725" r:id="rId6"/>
    <p:sldLayoutId id="2147483730" r:id="rId7"/>
    <p:sldLayoutId id="2147483726" r:id="rId8"/>
    <p:sldLayoutId id="2147483727" r:id="rId9"/>
    <p:sldLayoutId id="2147483728" r:id="rId10"/>
    <p:sldLayoutId id="2147483729"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3" name="Freeform: Shape 2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07DEA4-BB45-4233-BBAA-EC84A11B5422}"/>
              </a:ext>
            </a:extLst>
          </p:cNvPr>
          <p:cNvSpPr>
            <a:spLocks noGrp="1"/>
          </p:cNvSpPr>
          <p:nvPr>
            <p:ph type="ctrTitle"/>
          </p:nvPr>
        </p:nvSpPr>
        <p:spPr>
          <a:xfrm>
            <a:off x="550864" y="549275"/>
            <a:ext cx="3565524" cy="3034657"/>
          </a:xfrm>
        </p:spPr>
        <p:txBody>
          <a:bodyPr anchor="b">
            <a:normAutofit/>
          </a:bodyPr>
          <a:lstStyle/>
          <a:p>
            <a:r>
              <a:rPr lang="en-US" sz="4800" dirty="0"/>
              <a:t>Location Analysis</a:t>
            </a:r>
          </a:p>
        </p:txBody>
      </p:sp>
      <p:grpSp>
        <p:nvGrpSpPr>
          <p:cNvPr id="26" name="Group 2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ubtitle 2">
            <a:extLst>
              <a:ext uri="{FF2B5EF4-FFF2-40B4-BE49-F238E27FC236}">
                <a16:creationId xmlns:a16="http://schemas.microsoft.com/office/drawing/2014/main" id="{E3602274-A957-46DE-93AA-60959BD0F736}"/>
              </a:ext>
            </a:extLst>
          </p:cNvPr>
          <p:cNvSpPr>
            <a:spLocks noGrp="1"/>
          </p:cNvSpPr>
          <p:nvPr>
            <p:ph type="subTitle" idx="1"/>
          </p:nvPr>
        </p:nvSpPr>
        <p:spPr>
          <a:xfrm>
            <a:off x="550863" y="3803406"/>
            <a:ext cx="3565525" cy="2289419"/>
          </a:xfrm>
        </p:spPr>
        <p:txBody>
          <a:bodyPr>
            <a:normAutofit/>
          </a:bodyPr>
          <a:lstStyle/>
          <a:p>
            <a:r>
              <a:rPr lang="en-US" sz="2000">
                <a:solidFill>
                  <a:schemeClr val="tx1">
                    <a:alpha val="60000"/>
                  </a:schemeClr>
                </a:solidFill>
              </a:rPr>
              <a:t>To find best location for opening a venue.</a:t>
            </a:r>
          </a:p>
        </p:txBody>
      </p:sp>
      <p:pic>
        <p:nvPicPr>
          <p:cNvPr id="4" name="Picture 3">
            <a:extLst>
              <a:ext uri="{FF2B5EF4-FFF2-40B4-BE49-F238E27FC236}">
                <a16:creationId xmlns:a16="http://schemas.microsoft.com/office/drawing/2014/main" id="{21011792-5734-47A9-9F51-A77620D0EA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2"/>
          <a:stretch/>
        </p:blipFill>
        <p:spPr>
          <a:xfrm>
            <a:off x="4295776" y="1373042"/>
            <a:ext cx="7345363" cy="4113503"/>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64243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6AD1012-B5A0-4347-9461-E7328C2EC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36112"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11BD1B8-A63E-4853-A1F0-76BDFD633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921650" y="1614461"/>
            <a:ext cx="6884811" cy="3655888"/>
          </a:xfrm>
          <a:prstGeom prst="rect">
            <a:avLst/>
          </a:prstGeom>
        </p:spPr>
      </p:pic>
    </p:spTree>
    <p:extLst>
      <p:ext uri="{BB962C8B-B14F-4D97-AF65-F5344CB8AC3E}">
        <p14:creationId xmlns:p14="http://schemas.microsoft.com/office/powerpoint/2010/main" val="299128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text on a white background&#10;&#10;Description automatically generated">
            <a:extLst>
              <a:ext uri="{FF2B5EF4-FFF2-40B4-BE49-F238E27FC236}">
                <a16:creationId xmlns:a16="http://schemas.microsoft.com/office/drawing/2014/main" id="{88EC3900-7065-47A6-A5A2-D0C40B112F95}"/>
              </a:ext>
            </a:extLst>
          </p:cNvPr>
          <p:cNvPicPr>
            <a:picLocks noChangeAspect="1"/>
          </p:cNvPicPr>
          <p:nvPr/>
        </p:nvPicPr>
        <p:blipFill rotWithShape="1">
          <a:blip r:embed="rId2">
            <a:extLst>
              <a:ext uri="{28A0092B-C50C-407E-A947-70E740481C1C}">
                <a14:useLocalDpi xmlns:a14="http://schemas.microsoft.com/office/drawing/2010/main" val="0"/>
              </a:ext>
            </a:extLst>
          </a:blip>
          <a:srcRect t="13365" r="1" b="62729"/>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48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2F674D7D-47CA-4F4F-80EC-07ADE00EF9C2}"/>
              </a:ext>
            </a:extLst>
          </p:cNvPr>
          <p:cNvPicPr>
            <a:picLocks noChangeAspect="1"/>
          </p:cNvPicPr>
          <p:nvPr/>
        </p:nvPicPr>
        <p:blipFill rotWithShape="1">
          <a:blip r:embed="rId2">
            <a:extLst>
              <a:ext uri="{28A0092B-C50C-407E-A947-70E740481C1C}">
                <a14:useLocalDpi xmlns:a14="http://schemas.microsoft.com/office/drawing/2010/main" val="0"/>
              </a:ext>
            </a:extLst>
          </a:blip>
          <a:srcRect t="15949" b="2665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47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iece of paper&#10;&#10;Description automatically generated">
            <a:extLst>
              <a:ext uri="{FF2B5EF4-FFF2-40B4-BE49-F238E27FC236}">
                <a16:creationId xmlns:a16="http://schemas.microsoft.com/office/drawing/2014/main" id="{536F177A-D86D-430F-8CE5-170D1A2E89E2}"/>
              </a:ext>
            </a:extLst>
          </p:cNvPr>
          <p:cNvPicPr>
            <a:picLocks noChangeAspect="1"/>
          </p:cNvPicPr>
          <p:nvPr/>
        </p:nvPicPr>
        <p:blipFill rotWithShape="1">
          <a:blip r:embed="rId2">
            <a:extLst>
              <a:ext uri="{28A0092B-C50C-407E-A947-70E740481C1C}">
                <a14:useLocalDpi xmlns:a14="http://schemas.microsoft.com/office/drawing/2010/main" val="0"/>
              </a:ext>
            </a:extLst>
          </a:blip>
          <a:srcRect t="393" b="4176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43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map&#10;&#10;Description automatically generated">
            <a:extLst>
              <a:ext uri="{FF2B5EF4-FFF2-40B4-BE49-F238E27FC236}">
                <a16:creationId xmlns:a16="http://schemas.microsoft.com/office/drawing/2014/main" id="{806C56E0-67EC-496F-BBB3-90F1D9F54FA1}"/>
              </a:ext>
            </a:extLst>
          </p:cNvPr>
          <p:cNvPicPr>
            <a:picLocks noChangeAspect="1"/>
          </p:cNvPicPr>
          <p:nvPr/>
        </p:nvPicPr>
        <p:blipFill rotWithShape="1">
          <a:blip r:embed="rId2">
            <a:extLst>
              <a:ext uri="{28A0092B-C50C-407E-A947-70E740481C1C}">
                <a14:useLocalDpi xmlns:a14="http://schemas.microsoft.com/office/drawing/2010/main" val="0"/>
              </a:ext>
            </a:extLst>
          </a:blip>
          <a:srcRect t="16966" r="-3" b="14445"/>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Picture 4" descr="A screenshot of a cell phone&#10;&#10;Description automatically generated">
            <a:extLst>
              <a:ext uri="{FF2B5EF4-FFF2-40B4-BE49-F238E27FC236}">
                <a16:creationId xmlns:a16="http://schemas.microsoft.com/office/drawing/2014/main" id="{B281A74B-E13E-4907-9F8A-09CD3362F83A}"/>
              </a:ext>
            </a:extLst>
          </p:cNvPr>
          <p:cNvPicPr>
            <a:picLocks noChangeAspect="1"/>
          </p:cNvPicPr>
          <p:nvPr/>
        </p:nvPicPr>
        <p:blipFill rotWithShape="1">
          <a:blip r:embed="rId3">
            <a:extLst>
              <a:ext uri="{28A0092B-C50C-407E-A947-70E740481C1C}">
                <a14:useLocalDpi xmlns:a14="http://schemas.microsoft.com/office/drawing/2010/main" val="0"/>
              </a:ext>
            </a:extLst>
          </a:blip>
          <a:srcRect t="424" r="-3" b="40870"/>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Picture 2" descr="A close up of a map&#10;&#10;Description automatically generated">
            <a:extLst>
              <a:ext uri="{FF2B5EF4-FFF2-40B4-BE49-F238E27FC236}">
                <a16:creationId xmlns:a16="http://schemas.microsoft.com/office/drawing/2014/main" id="{4C0C2FAE-93E6-4F5E-9C48-945E7CF33315}"/>
              </a:ext>
            </a:extLst>
          </p:cNvPr>
          <p:cNvPicPr>
            <a:picLocks noChangeAspect="1"/>
          </p:cNvPicPr>
          <p:nvPr/>
        </p:nvPicPr>
        <p:blipFill rotWithShape="1">
          <a:blip r:embed="rId4">
            <a:extLst>
              <a:ext uri="{28A0092B-C50C-407E-A947-70E740481C1C}">
                <a14:useLocalDpi xmlns:a14="http://schemas.microsoft.com/office/drawing/2010/main" val="0"/>
              </a:ext>
            </a:extLst>
          </a:blip>
          <a:srcRect t="36989" b="1467"/>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Picture 6" descr="A close up of a map&#10;&#10;Description automatically generated">
            <a:extLst>
              <a:ext uri="{FF2B5EF4-FFF2-40B4-BE49-F238E27FC236}">
                <a16:creationId xmlns:a16="http://schemas.microsoft.com/office/drawing/2014/main" id="{7314CFB5-3865-42A6-8705-12F21342D986}"/>
              </a:ext>
            </a:extLst>
          </p:cNvPr>
          <p:cNvPicPr>
            <a:picLocks noChangeAspect="1"/>
          </p:cNvPicPr>
          <p:nvPr/>
        </p:nvPicPr>
        <p:blipFill rotWithShape="1">
          <a:blip r:embed="rId5">
            <a:extLst>
              <a:ext uri="{28A0092B-C50C-407E-A947-70E740481C1C}">
                <a14:useLocalDpi xmlns:a14="http://schemas.microsoft.com/office/drawing/2010/main" val="0"/>
              </a:ext>
            </a:extLst>
          </a:blip>
          <a:srcRect r="277" b="3"/>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45535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5DD8-D917-418F-A801-FD12A612AD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0F785BB-4E7B-4D45-B85F-C76B451A8B74}"/>
              </a:ext>
            </a:extLst>
          </p:cNvPr>
          <p:cNvSpPr>
            <a:spLocks noGrp="1"/>
          </p:cNvSpPr>
          <p:nvPr>
            <p:ph idx="1"/>
          </p:nvPr>
        </p:nvSpPr>
        <p:spPr/>
        <p:txBody>
          <a:bodyPr>
            <a:normAutofit fontScale="92500"/>
          </a:bodyPr>
          <a:lstStyle/>
          <a:p>
            <a:r>
              <a:rPr lang="en-US" dirty="0"/>
              <a:t>Concluding that the research question is successfully answered, a presentable solution has been developed to provide insight into the venue and crime climates in the neighborhoods of educational locations for investors in San Francisco, who can explore the neighborhoods visually and interpret the provided labelled clusters with quantified venue and crime incident counts. This should help a security conscious individual to make an educated choice, or to possibly avoid some streets. In the current representations a user-selectable crime-layer is optimal, because of the different clustering characteristics and a user can decide which clustering method is personally preferable. A default clustering method is suggested and is the DBSCAN clustering since this algorithm ignores noise in the visualizations and produces the least unintended effect of crime-climate over appreciation. </a:t>
            </a:r>
          </a:p>
        </p:txBody>
      </p:sp>
    </p:spTree>
    <p:extLst>
      <p:ext uri="{BB962C8B-B14F-4D97-AF65-F5344CB8AC3E}">
        <p14:creationId xmlns:p14="http://schemas.microsoft.com/office/powerpoint/2010/main" val="148781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D11B-0891-4623-BE2A-AF637A69658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AC83283-19D2-481A-8208-D0A3E904BA2C}"/>
              </a:ext>
            </a:extLst>
          </p:cNvPr>
          <p:cNvSpPr>
            <a:spLocks noGrp="1"/>
          </p:cNvSpPr>
          <p:nvPr>
            <p:ph idx="1"/>
          </p:nvPr>
        </p:nvSpPr>
        <p:spPr/>
        <p:txBody>
          <a:bodyPr>
            <a:normAutofit/>
          </a:bodyPr>
          <a:lstStyle/>
          <a:p>
            <a:endParaRPr lang="en-US" dirty="0"/>
          </a:p>
          <a:p>
            <a:r>
              <a:rPr lang="en-US" dirty="0"/>
              <a:t> For prospect businessmen who can afford setting up a restaurant or club etc. in the San Francisco area a preliminary research might be interesting. This research project aims to provide insights in the neighborhoods of the largest Colleges and Universities in San Francisco to open a new venue. What might be interesting is the crime rate of the several serious recorded offences in the neighborhoods when selecting an appropriate place to open a new venue given that the subjects of your choice are available at multiple locations.</a:t>
            </a:r>
            <a:endParaRPr lang="en-US" sz="1000" dirty="0"/>
          </a:p>
        </p:txBody>
      </p:sp>
    </p:spTree>
    <p:extLst>
      <p:ext uri="{BB962C8B-B14F-4D97-AF65-F5344CB8AC3E}">
        <p14:creationId xmlns:p14="http://schemas.microsoft.com/office/powerpoint/2010/main" val="428867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0E6C-7ECD-4071-938C-B9E0F834A971}"/>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86E00C8-24BA-4AF1-9206-6FEF9883331B}"/>
              </a:ext>
            </a:extLst>
          </p:cNvPr>
          <p:cNvSpPr>
            <a:spLocks noGrp="1"/>
          </p:cNvSpPr>
          <p:nvPr>
            <p:ph idx="1"/>
          </p:nvPr>
        </p:nvSpPr>
        <p:spPr/>
        <p:txBody>
          <a:bodyPr>
            <a:normAutofit lnSpcReduction="10000"/>
          </a:bodyPr>
          <a:lstStyle/>
          <a:p>
            <a:endParaRPr lang="en-US" dirty="0"/>
          </a:p>
          <a:p>
            <a:r>
              <a:rPr lang="en-US" dirty="0"/>
              <a:t> The folium package will be used to show OpenStreetMap data. </a:t>
            </a:r>
          </a:p>
          <a:p>
            <a:r>
              <a:rPr lang="en-US" dirty="0"/>
              <a:t>The Foursquare API provides nearby venues with some additional data. </a:t>
            </a:r>
          </a:p>
          <a:p>
            <a:r>
              <a:rPr lang="en-US" dirty="0"/>
              <a:t>The https://data.sfgov.org provides the crime rates of 2018. </a:t>
            </a:r>
          </a:p>
          <a:p>
            <a:r>
              <a:rPr lang="en-US" dirty="0"/>
              <a:t>The http://www.city-data.com/city/San-Francisco-California.html provides the list of Universities and Colleges that will be scraped with BeautifulSoup4 into a Pandas Data Frame. These locations provide the basis for the neighborhood analysis of shops and crime rate. </a:t>
            </a:r>
          </a:p>
        </p:txBody>
      </p:sp>
    </p:spTree>
    <p:extLst>
      <p:ext uri="{BB962C8B-B14F-4D97-AF65-F5344CB8AC3E}">
        <p14:creationId xmlns:p14="http://schemas.microsoft.com/office/powerpoint/2010/main" val="172018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F599-99E5-40E4-A255-D09183685B1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98F115E-996E-4CF3-BB77-AC16AF2FAC3F}"/>
              </a:ext>
            </a:extLst>
          </p:cNvPr>
          <p:cNvSpPr>
            <a:spLocks noGrp="1"/>
          </p:cNvSpPr>
          <p:nvPr>
            <p:ph idx="1"/>
          </p:nvPr>
        </p:nvSpPr>
        <p:spPr>
          <a:xfrm>
            <a:off x="550863" y="1881275"/>
            <a:ext cx="11090274" cy="4427450"/>
          </a:xfrm>
        </p:spPr>
        <p:txBody>
          <a:bodyPr>
            <a:normAutofit fontScale="92500" lnSpcReduction="10000"/>
          </a:bodyPr>
          <a:lstStyle/>
          <a:p>
            <a:endParaRPr lang="en-US" dirty="0"/>
          </a:p>
          <a:p>
            <a:r>
              <a:rPr lang="en-US" dirty="0"/>
              <a:t> Pandas will be used for data mangling, thus cleaning, reading, grouping and aggregating data in a table formatted style. The beforementioned data sources will be filtered on:  the vicinity of the educational location's shops, venues around these locations and crimes by these neighborhoods, crime type and timeliness of occurrences.</a:t>
            </a:r>
          </a:p>
          <a:p>
            <a:r>
              <a:rPr lang="en-US" dirty="0"/>
              <a:t>Describe the Latitude and Longitude bandwidths of the selected locations for crime and shop-venue selections, plot the crimes in total and per location with a histogram with time-period on the horizontal axis and count on the vertical axis. plot these crimes also per selected main category.</a:t>
            </a:r>
          </a:p>
          <a:p>
            <a:r>
              <a:rPr lang="en-US" dirty="0"/>
              <a:t>Clustering using K-means and DBSCAN.</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73799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map&#10;&#10;Description automatically generated">
            <a:extLst>
              <a:ext uri="{FF2B5EF4-FFF2-40B4-BE49-F238E27FC236}">
                <a16:creationId xmlns:a16="http://schemas.microsoft.com/office/drawing/2014/main" id="{5390954D-E025-4421-B604-E98ED366166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37" r="9091" b="13336"/>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5" name="Rectangle 24">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EE8B3-A550-4386-96CD-14DD6596A03F}"/>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Results</a:t>
            </a:r>
          </a:p>
        </p:txBody>
      </p:sp>
      <p:sp>
        <p:nvSpPr>
          <p:cNvPr id="27" name="Rectangle 2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35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map&#10;&#10;Description automatically generated">
            <a:extLst>
              <a:ext uri="{FF2B5EF4-FFF2-40B4-BE49-F238E27FC236}">
                <a16:creationId xmlns:a16="http://schemas.microsoft.com/office/drawing/2014/main" id="{6839C219-740E-460B-B248-87905797E4BA}"/>
              </a:ext>
            </a:extLst>
          </p:cNvPr>
          <p:cNvPicPr>
            <a:picLocks noChangeAspect="1"/>
          </p:cNvPicPr>
          <p:nvPr/>
        </p:nvPicPr>
        <p:blipFill rotWithShape="1">
          <a:blip r:embed="rId2">
            <a:extLst>
              <a:ext uri="{28A0092B-C50C-407E-A947-70E740481C1C}">
                <a14:useLocalDpi xmlns:a14="http://schemas.microsoft.com/office/drawing/2010/main" val="0"/>
              </a:ext>
            </a:extLst>
          </a:blip>
          <a:srcRect t="625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9802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8AD81556-F361-4D82-A55D-E4B09ED2ED3C}"/>
              </a:ext>
            </a:extLst>
          </p:cNvPr>
          <p:cNvPicPr>
            <a:picLocks noChangeAspect="1"/>
          </p:cNvPicPr>
          <p:nvPr/>
        </p:nvPicPr>
        <p:blipFill rotWithShape="1">
          <a:blip r:embed="rId2">
            <a:extLst>
              <a:ext uri="{28A0092B-C50C-407E-A947-70E740481C1C}">
                <a14:useLocalDpi xmlns:a14="http://schemas.microsoft.com/office/drawing/2010/main" val="0"/>
              </a:ext>
            </a:extLst>
          </a:blip>
          <a:srcRect l="1387" r="9724"/>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76308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6" name="Freeform: Shape 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4"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4FFA9-0527-4F5C-9411-736E5B48790F}"/>
              </a:ext>
            </a:extLst>
          </p:cNvPr>
          <p:cNvSpPr>
            <a:spLocks noGrp="1"/>
          </p:cNvSpPr>
          <p:nvPr>
            <p:ph type="title"/>
          </p:nvPr>
        </p:nvSpPr>
        <p:spPr>
          <a:xfrm>
            <a:off x="3698217" y="6352"/>
            <a:ext cx="3030538" cy="412750"/>
          </a:xfrm>
        </p:spPr>
        <p:txBody>
          <a:bodyPr vert="horz" wrap="square" lIns="0" tIns="0" rIns="0" bIns="0" rtlCol="0" anchor="t" anchorCtr="0">
            <a:normAutofit/>
          </a:bodyPr>
          <a:lstStyle/>
          <a:p>
            <a:r>
              <a:rPr lang="en-US" sz="2400" kern="1200" dirty="0">
                <a:solidFill>
                  <a:schemeClr val="tx1"/>
                </a:solidFill>
                <a:latin typeface="+mj-lt"/>
                <a:ea typeface="+mj-ea"/>
                <a:cs typeface="+mj-cs"/>
              </a:rPr>
              <a:t>Crime Trend Analysis</a:t>
            </a:r>
          </a:p>
        </p:txBody>
      </p:sp>
      <p:sp>
        <p:nvSpPr>
          <p:cNvPr id="35" name="Freeform: Shape 22">
            <a:extLst>
              <a:ext uri="{FF2B5EF4-FFF2-40B4-BE49-F238E27FC236}">
                <a16:creationId xmlns:a16="http://schemas.microsoft.com/office/drawing/2014/main" id="{F93F2225-A437-4D78-A51D-D6083A86B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1F446214-DC76-4557-BBF6-A9228D12FD55}"/>
              </a:ext>
            </a:extLst>
          </p:cNvPr>
          <p:cNvPicPr>
            <a:picLocks noChangeAspect="1"/>
          </p:cNvPicPr>
          <p:nvPr/>
        </p:nvPicPr>
        <p:blipFill rotWithShape="1">
          <a:blip r:embed="rId2">
            <a:extLst>
              <a:ext uri="{28A0092B-C50C-407E-A947-70E740481C1C}">
                <a14:useLocalDpi xmlns:a14="http://schemas.microsoft.com/office/drawing/2010/main" val="0"/>
              </a:ext>
            </a:extLst>
          </a:blip>
          <a:srcRect r="23865"/>
          <a:stretch/>
        </p:blipFill>
        <p:spPr>
          <a:xfrm>
            <a:off x="-19049" y="549278"/>
            <a:ext cx="5051425" cy="6572752"/>
          </a:xfrm>
          <a:custGeom>
            <a:avLst/>
            <a:gdLst/>
            <a:ahLst/>
            <a:cxnLst/>
            <a:rect l="l" t="t" r="r" b="b"/>
            <a:pathLst>
              <a:path w="5051425" h="4196491">
                <a:moveTo>
                  <a:pt x="0" y="0"/>
                </a:moveTo>
                <a:lnTo>
                  <a:pt x="5051425" y="0"/>
                </a:lnTo>
                <a:lnTo>
                  <a:pt x="5051425" y="4196491"/>
                </a:lnTo>
                <a:lnTo>
                  <a:pt x="0" y="4196491"/>
                </a:lnTo>
                <a:close/>
              </a:path>
            </a:pathLst>
          </a:custGeom>
        </p:spPr>
      </p:pic>
      <p:pic>
        <p:nvPicPr>
          <p:cNvPr id="8" name="Content Placeholder 7" descr="A screenshot of a cell phone&#10;&#10;Description automatically generated">
            <a:extLst>
              <a:ext uri="{FF2B5EF4-FFF2-40B4-BE49-F238E27FC236}">
                <a16:creationId xmlns:a16="http://schemas.microsoft.com/office/drawing/2014/main" id="{3CEB1F54-BADA-4400-8E02-AA98B765993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 b="7810"/>
          <a:stretch/>
        </p:blipFill>
        <p:spPr>
          <a:xfrm>
            <a:off x="5074968" y="549277"/>
            <a:ext cx="7140575" cy="6315578"/>
          </a:xfrm>
          <a:custGeom>
            <a:avLst/>
            <a:gdLst/>
            <a:ahLst/>
            <a:cxnLst/>
            <a:rect l="l" t="t" r="r" b="b"/>
            <a:pathLst>
              <a:path w="7140575" h="4196491">
                <a:moveTo>
                  <a:pt x="0" y="0"/>
                </a:moveTo>
                <a:lnTo>
                  <a:pt x="7140575" y="0"/>
                </a:lnTo>
                <a:lnTo>
                  <a:pt x="7140575" y="4196491"/>
                </a:lnTo>
                <a:lnTo>
                  <a:pt x="0" y="4196491"/>
                </a:lnTo>
                <a:close/>
              </a:path>
            </a:pathLst>
          </a:custGeom>
        </p:spPr>
      </p:pic>
      <p:sp>
        <p:nvSpPr>
          <p:cNvPr id="36" name="Rectangle 24">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46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977BDEB-06C4-4304-8382-76461B621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441255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2</TotalTime>
  <Words>444</Words>
  <Application>Microsoft Office PowerPoint</Application>
  <PresentationFormat>Widescreen</PresentationFormat>
  <Paragraphs>21</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Gill Sans MT</vt:lpstr>
      <vt:lpstr>Walbaum Display</vt:lpstr>
      <vt:lpstr>3DFloatVTI</vt:lpstr>
      <vt:lpstr>Location Analysis</vt:lpstr>
      <vt:lpstr>Introduction</vt:lpstr>
      <vt:lpstr>Data</vt:lpstr>
      <vt:lpstr>Methodology</vt:lpstr>
      <vt:lpstr>Results</vt:lpstr>
      <vt:lpstr>PowerPoint Presentation</vt:lpstr>
      <vt:lpstr>PowerPoint Presentation</vt:lpstr>
      <vt:lpstr>Crime Trend Analysis</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Analysis</dc:title>
  <dc:creator>Harsha Paruchuri</dc:creator>
  <cp:lastModifiedBy>Harsha Paruchuri</cp:lastModifiedBy>
  <cp:revision>2</cp:revision>
  <dcterms:created xsi:type="dcterms:W3CDTF">2020-06-12T01:47:36Z</dcterms:created>
  <dcterms:modified xsi:type="dcterms:W3CDTF">2020-06-12T01:50:01Z</dcterms:modified>
</cp:coreProperties>
</file>